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5" r:id="rId5"/>
    <p:sldId id="280" r:id="rId6"/>
    <p:sldId id="281" r:id="rId7"/>
    <p:sldId id="283" r:id="rId8"/>
    <p:sldId id="261" r:id="rId9"/>
    <p:sldId id="282" r:id="rId10"/>
    <p:sldId id="285" r:id="rId11"/>
    <p:sldId id="286" r:id="rId12"/>
    <p:sldId id="279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工作表1!$F$16</c:f>
              <c:strCache>
                <c:ptCount val="1"/>
                <c:pt idx="0">
                  <c:v>當值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工作表1!$E$17:$E$26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工作表1!$F$17:$F$26</c:f>
              <c:numCache>
                <c:formatCode>General</c:formatCode>
                <c:ptCount val="10"/>
                <c:pt idx="0">
                  <c:v>3</c:v>
                </c:pt>
                <c:pt idx="1">
                  <c:v>3</c:v>
                </c:pt>
                <c:pt idx="2">
                  <c:v>5</c:v>
                </c:pt>
                <c:pt idx="3">
                  <c:v>6</c:v>
                </c:pt>
                <c:pt idx="4">
                  <c:v>8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  <c:pt idx="8">
                  <c:v>7</c:v>
                </c:pt>
                <c:pt idx="9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5C-49ED-B225-57429C8B53F2}"/>
            </c:ext>
          </c:extLst>
        </c:ser>
        <c:ser>
          <c:idx val="1"/>
          <c:order val="1"/>
          <c:tx>
            <c:strRef>
              <c:f>工作表1!$G$16</c:f>
              <c:strCache>
                <c:ptCount val="1"/>
                <c:pt idx="0">
                  <c:v>lag1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工作表1!$E$17:$E$26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工作表1!$G$17:$G$26</c:f>
              <c:numCache>
                <c:formatCode>General</c:formatCode>
                <c:ptCount val="10"/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5C-49ED-B225-57429C8B5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7851280"/>
        <c:axId val="427851696"/>
      </c:lineChart>
      <c:catAx>
        <c:axId val="42785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27851696"/>
        <c:crosses val="autoZero"/>
        <c:auto val="1"/>
        <c:lblAlgn val="ctr"/>
        <c:lblOffset val="100"/>
        <c:noMultiLvlLbl val="0"/>
      </c:catAx>
      <c:valAx>
        <c:axId val="42785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2785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62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29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36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58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7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23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70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21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17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25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9EBD1B-BE0D-498B-A845-3241F727DA84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8B990DA-02BC-47EC-AF6D-295FA6E9308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3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tmp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31775EC-BF21-4C42-B106-C6A92A4C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2282">
            <a:off x="4342174" y="2751451"/>
            <a:ext cx="7933988" cy="29157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59026"/>
            <a:ext cx="10824376" cy="2385391"/>
          </a:xfrm>
        </p:spPr>
        <p:txBody>
          <a:bodyPr>
            <a:normAutofit/>
          </a:bodyPr>
          <a:lstStyle/>
          <a:p>
            <a:pPr indent="558800" algn="l">
              <a:spcAft>
                <a:spcPts val="0"/>
              </a:spcAft>
            </a:pPr>
            <a:r>
              <a:rPr lang="zh-TW" altLang="zh-TW" sz="4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淡江大學</a:t>
            </a:r>
            <a:br>
              <a:rPr lang="en-US" altLang="zh-TW" sz="2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4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大數據分析與商業智慧碩士班學程</a:t>
            </a:r>
            <a:br>
              <a:rPr lang="zh-TW" altLang="zh-TW" sz="2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516" y="5051968"/>
            <a:ext cx="10058400" cy="1143000"/>
          </a:xfrm>
        </p:spPr>
        <p:txBody>
          <a:bodyPr/>
          <a:lstStyle/>
          <a:p>
            <a:pPr indent="558800" algn="r">
              <a:spcAft>
                <a:spcPts val="0"/>
              </a:spcAft>
            </a:pP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指導教授</a:t>
            </a:r>
            <a:r>
              <a:rPr lang="en-US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高君豪</a:t>
            </a:r>
            <a:endParaRPr lang="zh-TW" altLang="zh-TW" sz="16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558800" algn="r">
              <a:spcAft>
                <a:spcPts val="0"/>
              </a:spcAft>
            </a:pP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研究生</a:t>
            </a:r>
            <a:r>
              <a:rPr lang="en-US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徐鵬翔</a:t>
            </a:r>
            <a:endParaRPr lang="zh-TW" altLang="zh-TW" sz="16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981" y="2226365"/>
            <a:ext cx="1086148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>
              <a:spcAft>
                <a:spcPts val="0"/>
              </a:spcAft>
            </a:pPr>
            <a:r>
              <a:rPr lang="en-US" altLang="zh-TW" sz="2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55600" algn="ctr">
              <a:spcAft>
                <a:spcPts val="0"/>
              </a:spcAft>
            </a:pPr>
            <a:r>
              <a:rPr lang="en-US" altLang="zh-TW" sz="2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508000">
              <a:spcAft>
                <a:spcPts val="0"/>
              </a:spcAft>
            </a:pPr>
            <a:r>
              <a:rPr lang="zh-TW" altLang="zh-TW" sz="3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期</a:t>
            </a:r>
            <a:r>
              <a:rPr lang="zh-TW" altLang="en-US" sz="3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末</a:t>
            </a:r>
            <a:r>
              <a:rPr lang="zh-TW" altLang="zh-TW" sz="3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報告</a:t>
            </a:r>
            <a:r>
              <a:rPr lang="en-US" altLang="zh-TW" sz="3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indent="508000" algn="ctr">
              <a:spcAft>
                <a:spcPts val="0"/>
              </a:spcAft>
            </a:pPr>
            <a:r>
              <a:rPr lang="en-US" altLang="zh-TW" sz="32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Ubike</a:t>
            </a:r>
            <a:r>
              <a:rPr lang="zh-TW" altLang="en-US" sz="32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視覺化市場分析</a:t>
            </a:r>
            <a:endParaRPr lang="zh-TW" altLang="zh-TW" sz="32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5" descr="C:\Users\myday\Downloads\TKU-logo-12c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C:\Users\myday\Downloads\TKU-title15c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0775183" y="6454621"/>
            <a:ext cx="1261885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2021-01-06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1187516" y="4333461"/>
            <a:ext cx="99443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p_rent">
            <a:hlinkClick r:id="" action="ppaction://media"/>
            <a:extLst>
              <a:ext uri="{FF2B5EF4-FFF2-40B4-BE49-F238E27FC236}">
                <a16:creationId xmlns:a16="http://schemas.microsoft.com/office/drawing/2014/main" id="{FFAF9BAB-D04F-4CC0-9D5F-138AB9F7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33157" y="1810731"/>
            <a:ext cx="5546103" cy="41595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BE88D6-0809-4209-AAE7-2AA567CD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F3CEDE-2A9C-4D58-AC41-1D1C3E7B8A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t="10800" r="7590" b="5524"/>
          <a:stretch/>
        </p:blipFill>
        <p:spPr>
          <a:xfrm>
            <a:off x="8512075" y="2724345"/>
            <a:ext cx="3516946" cy="25572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5C1AA6-11E1-40AA-A5D2-DA6120469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59777" y="687286"/>
            <a:ext cx="288366" cy="3250122"/>
          </a:xfrm>
          <a:prstGeom prst="rect">
            <a:avLst/>
          </a:prstGeom>
        </p:spPr>
      </p:pic>
      <p:pic>
        <p:nvPicPr>
          <p:cNvPr id="4" name="map_lend">
            <a:hlinkClick r:id="" action="ppaction://media"/>
            <a:extLst>
              <a:ext uri="{FF2B5EF4-FFF2-40B4-BE49-F238E27FC236}">
                <a16:creationId xmlns:a16="http://schemas.microsoft.com/office/drawing/2014/main" id="{3D84BBDB-63D1-4DDB-B7CF-82F9B1F2B3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904998"/>
            <a:ext cx="5420412" cy="40653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D7ABFA-0D39-4EE4-94FD-E45FF61A9117}"/>
              </a:ext>
            </a:extLst>
          </p:cNvPr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9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E88D6-0809-4209-AAE7-2AA567CD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214"/>
            <a:ext cx="10058400" cy="1450757"/>
          </a:xfrm>
        </p:spPr>
        <p:txBody>
          <a:bodyPr/>
          <a:lstStyle/>
          <a:p>
            <a:r>
              <a:rPr lang="zh-TW" altLang="en-US" dirty="0"/>
              <a:t>後續分析</a:t>
            </a:r>
          </a:p>
        </p:txBody>
      </p:sp>
      <p:pic>
        <p:nvPicPr>
          <p:cNvPr id="9" name="Picture 2" descr="Lost Icon 图片、库存照片和矢量图| Shutterstock">
            <a:extLst>
              <a:ext uri="{FF2B5EF4-FFF2-40B4-BE49-F238E27FC236}">
                <a16:creationId xmlns:a16="http://schemas.microsoft.com/office/drawing/2014/main" id="{2BE15821-53C0-4BF4-B329-CC39A2004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1" t="6925" r="14944" b="9802"/>
          <a:stretch/>
        </p:blipFill>
        <p:spPr bwMode="auto">
          <a:xfrm rot="428292">
            <a:off x="7990105" y="682794"/>
            <a:ext cx="4021945" cy="5485627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1EA396-7392-4121-9001-BA2BAAEA26A0}"/>
              </a:ext>
            </a:extLst>
          </p:cNvPr>
          <p:cNvSpPr/>
          <p:nvPr/>
        </p:nvSpPr>
        <p:spPr>
          <a:xfrm>
            <a:off x="2833354" y="2963942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樹狀分類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E21F9B-D5A4-4196-BD4F-0B0BC0CB346B}"/>
              </a:ext>
            </a:extLst>
          </p:cNvPr>
          <p:cNvSpPr/>
          <p:nvPr/>
        </p:nvSpPr>
        <p:spPr>
          <a:xfrm>
            <a:off x="2833354" y="411810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Q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ueueing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17880D-FA37-4CCE-80EB-0C68AA83433F}"/>
              </a:ext>
            </a:extLst>
          </p:cNvPr>
          <p:cNvSpPr/>
          <p:nvPr/>
        </p:nvSpPr>
        <p:spPr>
          <a:xfrm>
            <a:off x="1097280" y="2119818"/>
            <a:ext cx="191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調度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B14B7B-79BB-48E6-93D7-FAF1EE8F4D2A}"/>
              </a:ext>
            </a:extLst>
          </p:cNvPr>
          <p:cNvSpPr/>
          <p:nvPr/>
        </p:nvSpPr>
        <p:spPr>
          <a:xfrm>
            <a:off x="6235325" y="2040611"/>
            <a:ext cx="1915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設點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3B25AF-F1FE-475B-B5B0-AA4150EFFDFD}"/>
              </a:ext>
            </a:extLst>
          </p:cNvPr>
          <p:cNvSpPr/>
          <p:nvPr/>
        </p:nvSpPr>
        <p:spPr>
          <a:xfrm>
            <a:off x="8151234" y="2963942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決策</a:t>
            </a:r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樹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A46403-FB09-4808-96A9-9C04605A15AD}"/>
              </a:ext>
            </a:extLst>
          </p:cNvPr>
          <p:cNvSpPr/>
          <p:nvPr/>
        </p:nvSpPr>
        <p:spPr>
          <a:xfrm>
            <a:off x="8151234" y="411810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回歸模型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10C1AD-B5AB-4EB2-993B-F651BE3EC201}"/>
              </a:ext>
            </a:extLst>
          </p:cNvPr>
          <p:cNvSpPr/>
          <p:nvPr/>
        </p:nvSpPr>
        <p:spPr>
          <a:xfrm>
            <a:off x="11196773" y="6480746"/>
            <a:ext cx="418704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10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31775EC-BF21-4C42-B106-C6A92A4C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2282">
            <a:off x="5217096" y="3327626"/>
            <a:ext cx="6548630" cy="24066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470111"/>
            <a:ext cx="10824376" cy="2385391"/>
          </a:xfrm>
        </p:spPr>
        <p:txBody>
          <a:bodyPr>
            <a:normAutofit/>
          </a:bodyPr>
          <a:lstStyle/>
          <a:p>
            <a:pPr indent="558800" algn="l">
              <a:spcAft>
                <a:spcPts val="0"/>
              </a:spcAft>
            </a:pPr>
            <a:r>
              <a:rPr lang="zh-TW" altLang="zh-TW" sz="4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淡江大學</a:t>
            </a:r>
            <a:br>
              <a:rPr lang="en-US" altLang="zh-TW" sz="2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44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大數據分析與商業智慧碩士班學程</a:t>
            </a:r>
            <a:br>
              <a:rPr lang="zh-TW" altLang="zh-TW" sz="2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516" y="5051968"/>
            <a:ext cx="10058400" cy="1143000"/>
          </a:xfrm>
        </p:spPr>
        <p:txBody>
          <a:bodyPr/>
          <a:lstStyle/>
          <a:p>
            <a:pPr indent="558800" algn="r">
              <a:spcAft>
                <a:spcPts val="0"/>
              </a:spcAft>
            </a:pP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指導教授</a:t>
            </a:r>
            <a:r>
              <a:rPr lang="en-US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高君豪</a:t>
            </a:r>
            <a:endParaRPr lang="zh-TW" altLang="zh-TW" sz="16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558800" algn="r">
              <a:spcAft>
                <a:spcPts val="0"/>
              </a:spcAft>
            </a:pP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研究生</a:t>
            </a:r>
            <a:r>
              <a:rPr lang="en-US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徐鵬翔</a:t>
            </a:r>
            <a:endParaRPr lang="zh-TW" altLang="zh-TW" sz="16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2981" y="2226365"/>
            <a:ext cx="10861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ctr">
              <a:spcAft>
                <a:spcPts val="0"/>
              </a:spcAft>
            </a:pPr>
            <a:r>
              <a:rPr lang="en-US" altLang="zh-TW" sz="2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355600" algn="ctr">
              <a:spcAft>
                <a:spcPts val="0"/>
              </a:spcAft>
            </a:pPr>
            <a:endParaRPr lang="zh-TW" altLang="zh-TW" sz="20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5" descr="C:\Users\myday\Downloads\TKU-logo-12c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C:\Users\myday\Downloads\TKU-title15c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0775182" y="6454621"/>
            <a:ext cx="1261885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2020-11-13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1187516" y="4333461"/>
            <a:ext cx="99443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372220D-7FBC-4AB6-9B29-31703C0AE5F6}"/>
              </a:ext>
            </a:extLst>
          </p:cNvPr>
          <p:cNvSpPr/>
          <p:nvPr/>
        </p:nvSpPr>
        <p:spPr>
          <a:xfrm>
            <a:off x="3057466" y="1240875"/>
            <a:ext cx="470944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>
              <a:spcAft>
                <a:spcPts val="0"/>
              </a:spcAft>
            </a:pPr>
            <a:r>
              <a:rPr lang="en-US" altLang="zh-TW" sz="19900" kern="100" dirty="0">
                <a:solidFill>
                  <a:srgbClr val="E85D1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Q&amp;A</a:t>
            </a:r>
            <a:endParaRPr lang="zh-TW" altLang="zh-TW" sz="11500" kern="100" dirty="0">
              <a:solidFill>
                <a:srgbClr val="E85D18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8497" y="803080"/>
            <a:ext cx="10257183" cy="870669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資料概述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分析方法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成果展示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後續分析</a:t>
            </a:r>
          </a:p>
        </p:txBody>
      </p:sp>
      <p:sp>
        <p:nvSpPr>
          <p:cNvPr id="4" name="AutoShape 2" descr="如何正確使用放大鏡？ | 俞泰工業股份有限公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29">
            <a:off x="8043194" y="2321782"/>
            <a:ext cx="3904090" cy="39040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2" t="14454" r="5022" b="12795"/>
          <a:stretch/>
        </p:blipFill>
        <p:spPr>
          <a:xfrm>
            <a:off x="6462934" y="4778734"/>
            <a:ext cx="2989137" cy="148071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5" descr="C:\Users\myday\Downloads\TKU-logo-12c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9" name="Picture 6" descr="C:\Users\myday\Downloads\TKU-title15c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1255282" y="6454621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1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pic>
        <p:nvPicPr>
          <p:cNvPr id="7" name="Picture 5" descr="C:\Users\myday\Downloads\TKU-logo-12c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9" name="Picture 6" descr="C:\Users\myday\Downloads\TKU-title15c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1255282" y="6463330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2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04A4AFD-44F7-4D14-91A7-4448862F3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858760"/>
            <a:ext cx="4053804" cy="414945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3ED77C9-58AF-42CE-BD17-41975C898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64" y="947004"/>
            <a:ext cx="5747488" cy="513698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AE2433F-AC92-4DE0-AAEA-3EF343155FA0}"/>
              </a:ext>
            </a:extLst>
          </p:cNvPr>
          <p:cNvSpPr txBox="1"/>
          <p:nvPr/>
        </p:nvSpPr>
        <p:spPr>
          <a:xfrm>
            <a:off x="2391672" y="2913967"/>
            <a:ext cx="96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F12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CF26467-29B5-42F2-9BAE-251CE4E43384}"/>
              </a:ext>
            </a:extLst>
          </p:cNvPr>
          <p:cNvCxnSpPr/>
          <p:nvPr/>
        </p:nvCxnSpPr>
        <p:spPr>
          <a:xfrm flipV="1">
            <a:off x="3251194" y="2607733"/>
            <a:ext cx="1046450" cy="508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E0304DFB-59C1-416C-A5C5-2FE126CE92FB}"/>
              </a:ext>
            </a:extLst>
          </p:cNvPr>
          <p:cNvSpPr/>
          <p:nvPr/>
        </p:nvSpPr>
        <p:spPr>
          <a:xfrm>
            <a:off x="6827529" y="1031978"/>
            <a:ext cx="657004" cy="356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705A99E-7CFE-486C-A033-AEDABE95AA93}"/>
              </a:ext>
            </a:extLst>
          </p:cNvPr>
          <p:cNvSpPr/>
          <p:nvPr/>
        </p:nvSpPr>
        <p:spPr>
          <a:xfrm>
            <a:off x="4651264" y="4690533"/>
            <a:ext cx="1241536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3800281-6928-42AF-BE25-6321DD3858C9}"/>
              </a:ext>
            </a:extLst>
          </p:cNvPr>
          <p:cNvSpPr/>
          <p:nvPr/>
        </p:nvSpPr>
        <p:spPr>
          <a:xfrm>
            <a:off x="5546889" y="4942841"/>
            <a:ext cx="3122978" cy="355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25A1E0F-CFC0-4CBD-9AAA-CEF2E0DF1CB8}"/>
              </a:ext>
            </a:extLst>
          </p:cNvPr>
          <p:cNvSpPr/>
          <p:nvPr/>
        </p:nvSpPr>
        <p:spPr>
          <a:xfrm>
            <a:off x="93943" y="642967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https://ntpc.youbike.com.tw/station/list?_id=5cb7e42b083e7b4572793fa2</a:t>
            </a:r>
          </a:p>
        </p:txBody>
      </p:sp>
    </p:spTree>
    <p:extLst>
      <p:ext uri="{BB962C8B-B14F-4D97-AF65-F5344CB8AC3E}">
        <p14:creationId xmlns:p14="http://schemas.microsoft.com/office/powerpoint/2010/main" val="23483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058C8B33-44FF-4BC3-BAC3-F12216121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87335"/>
            <a:ext cx="8690187" cy="4338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pic>
        <p:nvPicPr>
          <p:cNvPr id="7" name="Picture 5" descr="C:\Users\myday\Downloads\TKU-logo-12c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9" name="Picture 6" descr="C:\Users\myday\Downloads\TKU-title15c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3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4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D9FB3-A083-4DCF-8CBF-0403DC86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資料概述</a:t>
            </a:r>
            <a:r>
              <a:rPr lang="en-US" altLang="zh-TW" dirty="0"/>
              <a:t>-</a:t>
            </a:r>
            <a:r>
              <a:rPr lang="zh-TW" altLang="en-US" dirty="0"/>
              <a:t>站點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82554E-9D89-4904-ACB7-21AE0A74F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10" y="1827848"/>
            <a:ext cx="2960914" cy="438100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4E2BB1-A5AF-4F3A-A549-164E18269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30" y="2092597"/>
            <a:ext cx="312922" cy="3299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08F844-4F12-40A0-876B-6C3ADF4D1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3" y="2257561"/>
            <a:ext cx="3624431" cy="382141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05D43B1-F060-4458-9F65-A7A225762C9D}"/>
              </a:ext>
            </a:extLst>
          </p:cNvPr>
          <p:cNvSpPr/>
          <p:nvPr/>
        </p:nvSpPr>
        <p:spPr>
          <a:xfrm>
            <a:off x="7125320" y="2102442"/>
            <a:ext cx="4685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全台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:2881</a:t>
            </a:r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站點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9ECC4D-6D3A-4326-9D55-19A34902F7ED}"/>
              </a:ext>
            </a:extLst>
          </p:cNvPr>
          <p:cNvSpPr/>
          <p:nvPr/>
        </p:nvSpPr>
        <p:spPr>
          <a:xfrm>
            <a:off x="6952195" y="4108838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臺北市</a:t>
            </a:r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:503</a:t>
            </a:r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站點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EAB49EA-45E4-4C79-90E8-2A0EBA33FF1B}"/>
              </a:ext>
            </a:extLst>
          </p:cNvPr>
          <p:cNvCxnSpPr/>
          <p:nvPr/>
        </p:nvCxnSpPr>
        <p:spPr>
          <a:xfrm>
            <a:off x="9509241" y="3186260"/>
            <a:ext cx="0" cy="832090"/>
          </a:xfrm>
          <a:prstGeom prst="straightConnector1">
            <a:avLst/>
          </a:prstGeom>
          <a:ln w="76200">
            <a:solidFill>
              <a:srgbClr val="E85D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1358620-A149-42F9-91CF-AB0E93180DF5}"/>
              </a:ext>
            </a:extLst>
          </p:cNvPr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4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34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0" y="1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11927 0.28657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15E474D-018A-40AC-BB44-96F1B08F2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19" t="16276" r="5415" b="43648"/>
          <a:stretch/>
        </p:blipFill>
        <p:spPr>
          <a:xfrm>
            <a:off x="1097280" y="1920287"/>
            <a:ext cx="5303520" cy="43058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89B7625-C4BF-4025-A02A-14ED9E8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資料概述</a:t>
            </a:r>
            <a:r>
              <a:rPr lang="en-US" altLang="zh-TW" dirty="0"/>
              <a:t>-</a:t>
            </a:r>
            <a:r>
              <a:rPr lang="zh-TW" altLang="en-US" dirty="0"/>
              <a:t>時間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19B21D-38F7-418D-9043-ACCFC9B74E7F}"/>
              </a:ext>
            </a:extLst>
          </p:cNvPr>
          <p:cNvCxnSpPr>
            <a:cxnSpLocks/>
          </p:cNvCxnSpPr>
          <p:nvPr/>
        </p:nvCxnSpPr>
        <p:spPr>
          <a:xfrm>
            <a:off x="3551722" y="4949346"/>
            <a:ext cx="26763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EB646F5-D4ED-4F39-A8F8-731D5DB3AA5E}"/>
              </a:ext>
            </a:extLst>
          </p:cNvPr>
          <p:cNvCxnSpPr/>
          <p:nvPr/>
        </p:nvCxnSpPr>
        <p:spPr>
          <a:xfrm>
            <a:off x="1491916" y="6140918"/>
            <a:ext cx="25442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60CA4F7-71E3-4995-B2DF-AF3652D07F58}"/>
              </a:ext>
            </a:extLst>
          </p:cNvPr>
          <p:cNvCxnSpPr/>
          <p:nvPr/>
        </p:nvCxnSpPr>
        <p:spPr>
          <a:xfrm flipV="1">
            <a:off x="1491916" y="5545440"/>
            <a:ext cx="0" cy="5954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0C950BF-EBD8-4B4C-82A9-7718BA5D6306}"/>
              </a:ext>
            </a:extLst>
          </p:cNvPr>
          <p:cNvCxnSpPr/>
          <p:nvPr/>
        </p:nvCxnSpPr>
        <p:spPr>
          <a:xfrm flipV="1">
            <a:off x="4036194" y="5545440"/>
            <a:ext cx="0" cy="5954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CF78B83-CCF8-4E4C-955C-7BD41481183D}"/>
              </a:ext>
            </a:extLst>
          </p:cNvPr>
          <p:cNvCxnSpPr>
            <a:cxnSpLocks/>
          </p:cNvCxnSpPr>
          <p:nvPr/>
        </p:nvCxnSpPr>
        <p:spPr>
          <a:xfrm>
            <a:off x="4036194" y="5545440"/>
            <a:ext cx="21918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EB4938E-900E-4350-AD02-6C7495C82171}"/>
              </a:ext>
            </a:extLst>
          </p:cNvPr>
          <p:cNvCxnSpPr>
            <a:cxnSpLocks/>
          </p:cNvCxnSpPr>
          <p:nvPr/>
        </p:nvCxnSpPr>
        <p:spPr>
          <a:xfrm flipV="1">
            <a:off x="3551722" y="4949346"/>
            <a:ext cx="0" cy="596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4678B2F-5AA9-4CEC-BAA5-AF331B8A3D85}"/>
              </a:ext>
            </a:extLst>
          </p:cNvPr>
          <p:cNvCxnSpPr>
            <a:cxnSpLocks/>
          </p:cNvCxnSpPr>
          <p:nvPr/>
        </p:nvCxnSpPr>
        <p:spPr>
          <a:xfrm flipV="1">
            <a:off x="6228080" y="4949346"/>
            <a:ext cx="0" cy="5960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0D9F1FA-2E39-4CFE-8355-702ACBC25C65}"/>
              </a:ext>
            </a:extLst>
          </p:cNvPr>
          <p:cNvCxnSpPr>
            <a:cxnSpLocks/>
          </p:cNvCxnSpPr>
          <p:nvPr/>
        </p:nvCxnSpPr>
        <p:spPr>
          <a:xfrm>
            <a:off x="1491916" y="5545440"/>
            <a:ext cx="20598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AFDDDB0-1D13-4536-ADE6-C0D262B0B7B5}"/>
              </a:ext>
            </a:extLst>
          </p:cNvPr>
          <p:cNvSpPr/>
          <p:nvPr/>
        </p:nvSpPr>
        <p:spPr>
          <a:xfrm>
            <a:off x="6511090" y="2212793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天數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:7</a:t>
            </a:r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天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826DF9-4CD3-465A-ABF0-3650871E4EC0}"/>
              </a:ext>
            </a:extLst>
          </p:cNvPr>
          <p:cNvSpPr/>
          <p:nvPr/>
        </p:nvSpPr>
        <p:spPr>
          <a:xfrm>
            <a:off x="6511090" y="3499260"/>
            <a:ext cx="5378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頻率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一筆</a:t>
            </a:r>
            <a:r>
              <a:rPr lang="en-US" altLang="zh-TW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/5</a:t>
            </a:r>
            <a:r>
              <a:rPr lang="zh-TW" altLang="en-US" sz="5400" b="1" cap="none" spc="0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3612DE3-D70A-44EE-BE49-450E53016749}"/>
              </a:ext>
            </a:extLst>
          </p:cNvPr>
          <p:cNvSpPr/>
          <p:nvPr/>
        </p:nvSpPr>
        <p:spPr>
          <a:xfrm>
            <a:off x="6511090" y="4785728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每站</a:t>
            </a:r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:7*24*(60/5)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0BEA35-C49A-4E13-BE16-AA3039E5DEFE}"/>
              </a:ext>
            </a:extLst>
          </p:cNvPr>
          <p:cNvSpPr/>
          <p:nvPr/>
        </p:nvSpPr>
        <p:spPr>
          <a:xfrm>
            <a:off x="6511090" y="4785728"/>
            <a:ext cx="3300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每站</a:t>
            </a:r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:2016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1793D3-7DFE-460E-ABE8-B51EEE7BF43F}"/>
              </a:ext>
            </a:extLst>
          </p:cNvPr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5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5" grpId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B7625-C4BF-4025-A02A-14ED9E8B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dirty="0"/>
              <a:t>資料概述</a:t>
            </a:r>
            <a:r>
              <a:rPr lang="en-US" altLang="zh-TW" dirty="0"/>
              <a:t>-</a:t>
            </a:r>
            <a:r>
              <a:rPr lang="zh-TW" altLang="en-US" dirty="0"/>
              <a:t>時間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0BEA35-C49A-4E13-BE16-AA3039E5DEFE}"/>
              </a:ext>
            </a:extLst>
          </p:cNvPr>
          <p:cNvSpPr/>
          <p:nvPr/>
        </p:nvSpPr>
        <p:spPr>
          <a:xfrm>
            <a:off x="6292274" y="805707"/>
            <a:ext cx="3300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每站</a:t>
            </a:r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:2016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2EEE71D9-5415-48E3-9331-214CFB90F09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07257" y="2125856"/>
          <a:ext cx="6122468" cy="3646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34D8EE1-2591-40DB-B41E-5B0953411500}"/>
              </a:ext>
            </a:extLst>
          </p:cNvPr>
          <p:cNvCxnSpPr>
            <a:cxnSpLocks/>
          </p:cNvCxnSpPr>
          <p:nvPr/>
        </p:nvCxnSpPr>
        <p:spPr>
          <a:xfrm>
            <a:off x="4781550" y="3562350"/>
            <a:ext cx="0" cy="676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280819D-2345-4624-A15B-F0002E956229}"/>
              </a:ext>
            </a:extLst>
          </p:cNvPr>
          <p:cNvCxnSpPr>
            <a:cxnSpLocks/>
          </p:cNvCxnSpPr>
          <p:nvPr/>
        </p:nvCxnSpPr>
        <p:spPr>
          <a:xfrm>
            <a:off x="5334000" y="3272727"/>
            <a:ext cx="0" cy="289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5FBBEFE-2436-489D-B019-EC7DB646F811}"/>
              </a:ext>
            </a:extLst>
          </p:cNvPr>
          <p:cNvCxnSpPr>
            <a:cxnSpLocks/>
          </p:cNvCxnSpPr>
          <p:nvPr/>
        </p:nvCxnSpPr>
        <p:spPr>
          <a:xfrm>
            <a:off x="5926183" y="2615501"/>
            <a:ext cx="0" cy="6572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5EE7BE5-A5AD-49B0-977B-EAFB7745A013}"/>
              </a:ext>
            </a:extLst>
          </p:cNvPr>
          <p:cNvCxnSpPr>
            <a:cxnSpLocks/>
          </p:cNvCxnSpPr>
          <p:nvPr/>
        </p:nvCxnSpPr>
        <p:spPr>
          <a:xfrm>
            <a:off x="6529387" y="2664017"/>
            <a:ext cx="12066" cy="128498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C709956-A729-4EE0-A3E1-8230E3687212}"/>
              </a:ext>
            </a:extLst>
          </p:cNvPr>
          <p:cNvCxnSpPr>
            <a:cxnSpLocks/>
          </p:cNvCxnSpPr>
          <p:nvPr/>
        </p:nvCxnSpPr>
        <p:spPr>
          <a:xfrm>
            <a:off x="7077075" y="3900487"/>
            <a:ext cx="0" cy="6572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33AD773-3FA2-4031-A2F5-BECFB115F7BD}"/>
              </a:ext>
            </a:extLst>
          </p:cNvPr>
          <p:cNvCxnSpPr>
            <a:cxnSpLocks/>
          </p:cNvCxnSpPr>
          <p:nvPr/>
        </p:nvCxnSpPr>
        <p:spPr>
          <a:xfrm>
            <a:off x="8212598" y="2944114"/>
            <a:ext cx="0" cy="1942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81C446E-2CAF-4425-9B49-4FEB255A706E}"/>
              </a:ext>
            </a:extLst>
          </p:cNvPr>
          <p:cNvCxnSpPr>
            <a:cxnSpLocks/>
          </p:cNvCxnSpPr>
          <p:nvPr/>
        </p:nvCxnSpPr>
        <p:spPr>
          <a:xfrm>
            <a:off x="7631632" y="4480560"/>
            <a:ext cx="0" cy="3867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DC3B0D2-006B-4E90-99F3-A9C6D7488354}"/>
              </a:ext>
            </a:extLst>
          </p:cNvPr>
          <p:cNvCxnSpPr>
            <a:cxnSpLocks/>
          </p:cNvCxnSpPr>
          <p:nvPr/>
        </p:nvCxnSpPr>
        <p:spPr>
          <a:xfrm>
            <a:off x="8831723" y="2944114"/>
            <a:ext cx="0" cy="161359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F3CFA5C-796B-49F4-81E4-526F06C8D377}"/>
              </a:ext>
            </a:extLst>
          </p:cNvPr>
          <p:cNvCxnSpPr/>
          <p:nvPr/>
        </p:nvCxnSpPr>
        <p:spPr>
          <a:xfrm>
            <a:off x="2762250" y="3562350"/>
            <a:ext cx="775011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矩形 231">
            <a:extLst>
              <a:ext uri="{FF2B5EF4-FFF2-40B4-BE49-F238E27FC236}">
                <a16:creationId xmlns:a16="http://schemas.microsoft.com/office/drawing/2014/main" id="{33CC011A-D918-4C90-88F6-EE6F31090315}"/>
              </a:ext>
            </a:extLst>
          </p:cNvPr>
          <p:cNvSpPr/>
          <p:nvPr/>
        </p:nvSpPr>
        <p:spPr>
          <a:xfrm>
            <a:off x="6293850" y="817232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每站</a:t>
            </a:r>
            <a:r>
              <a:rPr lang="en-US" altLang="zh-TW" sz="5400" b="1" dirty="0">
                <a:ln w="0"/>
                <a:solidFill>
                  <a:srgbClr val="E85D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:24*7=168</a:t>
            </a:r>
            <a:endParaRPr lang="zh-TW" altLang="en-US" sz="5400" b="1" cap="none" spc="0" dirty="0">
              <a:ln w="0"/>
              <a:solidFill>
                <a:srgbClr val="E85D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AF6B8E-1255-4CB7-A50C-A5B20DAD3E84}"/>
              </a:ext>
            </a:extLst>
          </p:cNvPr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6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-0.00013 -0.0958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79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0.00078 0.04074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0026 0.12777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638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1.25E-6 -0.0479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0169 -0.13611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680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186 L 0.00078 -0.187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946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1.04167E-6 0.08912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-0.04531 -0.0902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451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3958 L -0.09388 -0.0868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63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12777 L -0.14388 0.13009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11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4815 L -0.18828 0.1342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912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13565 L -0.23372 0.14421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13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Graphic spid="17" grpId="0">
        <p:bldAsOne/>
      </p:bldGraphic>
      <p:bldGraphic spid="17" grpId="1">
        <p:bldAsOne/>
      </p:bldGraphic>
      <p:bldP spid="2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05253" cy="1508330"/>
          </a:xfrm>
        </p:spPr>
        <p:txBody>
          <a:bodyPr/>
          <a:lstStyle/>
          <a:p>
            <a:r>
              <a:rPr lang="zh-TW" altLang="en-US" dirty="0"/>
              <a:t>分析方法  </a:t>
            </a:r>
            <a:r>
              <a:rPr lang="en-US" altLang="zh-TW" b="1" dirty="0"/>
              <a:t>Hierarchical method &amp; GIS &amp;Movie</a:t>
            </a:r>
            <a:r>
              <a:rPr lang="zh-TW" altLang="en-US" dirty="0"/>
              <a:t>  </a:t>
            </a:r>
          </a:p>
        </p:txBody>
      </p:sp>
      <p:pic>
        <p:nvPicPr>
          <p:cNvPr id="7" name="Picture 5" descr="C:\Users\myday\Downloads\TKU-logo-12c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657" y="165203"/>
            <a:ext cx="6334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10829070" y="136627"/>
            <a:ext cx="1154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TW" sz="1800" b="1" dirty="0" err="1">
                <a:solidFill>
                  <a:srgbClr val="FF0000"/>
                </a:solidFill>
              </a:rPr>
              <a:t>Tamkang</a:t>
            </a:r>
            <a:r>
              <a:rPr kumimoji="0" lang="en-US" altLang="zh-TW" sz="1800" b="1" dirty="0">
                <a:solidFill>
                  <a:srgbClr val="FF0000"/>
                </a:solidFill>
              </a:rPr>
              <a:t> </a:t>
            </a:r>
            <a:br>
              <a:rPr kumimoji="0" lang="en-US" altLang="zh-TW" sz="1800" b="1" dirty="0">
                <a:solidFill>
                  <a:srgbClr val="FF0000"/>
                </a:solidFill>
              </a:rPr>
            </a:br>
            <a:r>
              <a:rPr kumimoji="0" lang="en-US" altLang="zh-TW" sz="1800" b="1" dirty="0">
                <a:solidFill>
                  <a:srgbClr val="FF0000"/>
                </a:solidFill>
              </a:rPr>
              <a:t>University</a:t>
            </a:r>
            <a:endParaRPr kumimoji="0" lang="zh-TW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9" name="Picture 6" descr="C:\Users\myday\Downloads\TKU-title15c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0" y="758928"/>
            <a:ext cx="103981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1255282" y="6454621"/>
            <a:ext cx="301686" cy="319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7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42A40298-A36E-434F-A852-10CE08EB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6" y="2188860"/>
            <a:ext cx="4176561" cy="38718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2D3843-3599-4CF9-A045-E0265C9BB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13" y="2239283"/>
            <a:ext cx="3624431" cy="38214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2B7C58-1E92-4A43-A17A-68F529CE5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44" y="3022954"/>
            <a:ext cx="4132625" cy="28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E88D6-0809-4209-AAE7-2AA567CD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5C1AA6-11E1-40AA-A5D2-DA6120469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539" y="1928480"/>
            <a:ext cx="347141" cy="3912565"/>
          </a:xfrm>
          <a:prstGeom prst="rect">
            <a:avLst/>
          </a:prstGeom>
        </p:spPr>
      </p:pic>
      <p:pic>
        <p:nvPicPr>
          <p:cNvPr id="4" name="plt">
            <a:hlinkClick r:id="" action="ppaction://media"/>
            <a:extLst>
              <a:ext uri="{FF2B5EF4-FFF2-40B4-BE49-F238E27FC236}">
                <a16:creationId xmlns:a16="http://schemas.microsoft.com/office/drawing/2014/main" id="{69C4144E-EA9E-43E8-9A19-39735E393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765" y="1928480"/>
            <a:ext cx="5408967" cy="4056725"/>
          </a:xfrm>
          <a:prstGeom prst="rect">
            <a:avLst/>
          </a:prstGeom>
        </p:spPr>
      </p:pic>
      <p:pic>
        <p:nvPicPr>
          <p:cNvPr id="5" name="plt_line">
            <a:hlinkClick r:id="" action="ppaction://media"/>
            <a:extLst>
              <a:ext uri="{FF2B5EF4-FFF2-40B4-BE49-F238E27FC236}">
                <a16:creationId xmlns:a16="http://schemas.microsoft.com/office/drawing/2014/main" id="{75D49836-6B1D-497B-9AB1-FF9D3505E3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1419" y="1928480"/>
            <a:ext cx="5408967" cy="4056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8FE6D0-EC34-41FC-808E-D94598508B34}"/>
              </a:ext>
            </a:extLst>
          </p:cNvPr>
          <p:cNvSpPr/>
          <p:nvPr/>
        </p:nvSpPr>
        <p:spPr>
          <a:xfrm>
            <a:off x="11255282" y="6480746"/>
            <a:ext cx="301686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solidFill>
                  <a:schemeClr val="bg1"/>
                </a:solidFill>
                <a:cs typeface="Times New Roman" pitchFamily="18" charset="0"/>
              </a:rPr>
              <a:t>8</a:t>
            </a:r>
            <a:endParaRPr lang="zh-TW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7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994</TotalTime>
  <Words>228</Words>
  <Application>Microsoft Office PowerPoint</Application>
  <PresentationFormat>寬螢幕</PresentationFormat>
  <Paragraphs>65</Paragraphs>
  <Slides>12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新細明體</vt:lpstr>
      <vt:lpstr>標楷體</vt:lpstr>
      <vt:lpstr>Calibri</vt:lpstr>
      <vt:lpstr>Calibri Light</vt:lpstr>
      <vt:lpstr>Times New Roman</vt:lpstr>
      <vt:lpstr>Wingdings</vt:lpstr>
      <vt:lpstr>回顧</vt:lpstr>
      <vt:lpstr>淡江大學 大數據分析與商業智慧碩士班學程 </vt:lpstr>
      <vt:lpstr>大綱</vt:lpstr>
      <vt:lpstr>資料來源</vt:lpstr>
      <vt:lpstr>資料來源</vt:lpstr>
      <vt:lpstr>資料概述-站點</vt:lpstr>
      <vt:lpstr>資料概述-時間</vt:lpstr>
      <vt:lpstr>資料概述-時間</vt:lpstr>
      <vt:lpstr>分析方法  Hierarchical method &amp; GIS &amp;Movie  </vt:lpstr>
      <vt:lpstr>成果展示</vt:lpstr>
      <vt:lpstr>成果展示</vt:lpstr>
      <vt:lpstr>後續分析</vt:lpstr>
      <vt:lpstr>淡江大學 大數據分析與商業智慧碩士班學程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淡江大學 大數據分析與商業智慧碩士班學程 </dc:title>
  <dc:creator>user</dc:creator>
  <cp:lastModifiedBy>徐鵬翔</cp:lastModifiedBy>
  <cp:revision>51</cp:revision>
  <dcterms:created xsi:type="dcterms:W3CDTF">2020-04-29T21:48:05Z</dcterms:created>
  <dcterms:modified xsi:type="dcterms:W3CDTF">2021-01-06T05:17:27Z</dcterms:modified>
</cp:coreProperties>
</file>